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7"/>
  </p:notesMasterIdLst>
  <p:sldIdLst>
    <p:sldId id="256" r:id="rId2"/>
    <p:sldId id="348" r:id="rId3"/>
    <p:sldId id="336" r:id="rId4"/>
    <p:sldId id="262" r:id="rId5"/>
    <p:sldId id="263" r:id="rId6"/>
    <p:sldId id="265" r:id="rId7"/>
    <p:sldId id="350" r:id="rId8"/>
    <p:sldId id="351" r:id="rId9"/>
    <p:sldId id="352" r:id="rId10"/>
    <p:sldId id="353" r:id="rId11"/>
    <p:sldId id="354" r:id="rId12"/>
    <p:sldId id="355" r:id="rId13"/>
    <p:sldId id="300" r:id="rId14"/>
    <p:sldId id="338" r:id="rId15"/>
    <p:sldId id="266" r:id="rId16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8766" autoAdjust="0"/>
  </p:normalViewPr>
  <p:slideViewPr>
    <p:cSldViewPr snapToGrid="0">
      <p:cViewPr varScale="1">
        <p:scale>
          <a:sx n="106" d="100"/>
          <a:sy n="106" d="100"/>
        </p:scale>
        <p:origin x="95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02" name="Shape 10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545348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02" name="Shape 10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953154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02" name="Shape 10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143688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1" name="Shape 11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702414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4b7957a523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4b7957a523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65636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4b7957a523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4b7957a523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4b7957a52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4b7957a52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Sistema fotovoltaico que genera un poco mas del 15% de la energía que consume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266731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02" name="Shape 10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588978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Shape 1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-CO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 concepto hace referencia al número de lugares o uniones que el oxígeno ocupa en la molécula de hemoglobina. </a:t>
            </a:r>
            <a:br>
              <a:rPr lang="es-CO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s-CO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Para entender el principio de funcionamiento de la oximetría hay que conocer las propiedades ópticas de la hemoglobina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398259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Shape 1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47271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Shape 1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26481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02" name="Shape 10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534407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02" name="Shape 10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82330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02" name="Shape 10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09991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ítulo y objetos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SzPct val="77777"/>
              <a:buNone/>
              <a:defRPr sz="1800"/>
            </a:lvl2pPr>
            <a:lvl3pPr lvl="2" indent="0">
              <a:spcBef>
                <a:spcPts val="0"/>
              </a:spcBef>
              <a:buSzPct val="77777"/>
              <a:buNone/>
              <a:defRPr sz="1800"/>
            </a:lvl3pPr>
            <a:lvl4pPr lvl="3" indent="0">
              <a:spcBef>
                <a:spcPts val="0"/>
              </a:spcBef>
              <a:buSzPct val="77777"/>
              <a:buNone/>
              <a:defRPr sz="1800"/>
            </a:lvl4pPr>
            <a:lvl5pPr lvl="4" indent="0">
              <a:spcBef>
                <a:spcPts val="0"/>
              </a:spcBef>
              <a:buSzPct val="77777"/>
              <a:buNone/>
              <a:defRPr sz="1800"/>
            </a:lvl5pPr>
            <a:lvl6pPr lvl="5" indent="0">
              <a:spcBef>
                <a:spcPts val="0"/>
              </a:spcBef>
              <a:buSzPct val="77777"/>
              <a:buNone/>
              <a:defRPr sz="1800"/>
            </a:lvl6pPr>
            <a:lvl7pPr lvl="6" indent="0">
              <a:spcBef>
                <a:spcPts val="0"/>
              </a:spcBef>
              <a:buSzPct val="77777"/>
              <a:buNone/>
              <a:defRPr sz="1800"/>
            </a:lvl7pPr>
            <a:lvl8pPr lvl="7" indent="0">
              <a:spcBef>
                <a:spcPts val="0"/>
              </a:spcBef>
              <a:buSzPct val="77777"/>
              <a:buNone/>
              <a:defRPr sz="1800"/>
            </a:lvl8pPr>
            <a:lvl9pPr lvl="8" indent="0">
              <a:spcBef>
                <a:spcPts val="0"/>
              </a:spcBef>
              <a:buSzPct val="77777"/>
              <a:buNone/>
              <a:defRPr sz="1800"/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0795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SzPct val="116666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SzPct val="116666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" name="Shape 2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229" y="0"/>
            <a:ext cx="9062457" cy="514311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450707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4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3.png"/><Relationship Id="rId5" Type="http://schemas.openxmlformats.org/officeDocument/2006/relationships/hyperlink" Target="https://ieeexplore.ieee.org/document/8564698" TargetMode="External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evinmgamboa/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223450" y="464644"/>
            <a:ext cx="8520600" cy="170133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UAO SpO2 Simulator </a:t>
            </a:r>
            <a:br>
              <a:rPr lang="en-GB" dirty="0"/>
            </a:br>
            <a:r>
              <a:rPr lang="en-GB" dirty="0"/>
              <a:t>GUI Training</a:t>
            </a:r>
            <a:endParaRPr dirty="0"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223450" y="29775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Kevin Machado-Gamboa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London, </a:t>
            </a:r>
            <a:r>
              <a:rPr lang="en-GB" dirty="0"/>
              <a:t>October</a:t>
            </a:r>
            <a:r>
              <a:rPr lang="en" dirty="0"/>
              <a:t> 13, 2020 </a:t>
            </a:r>
            <a:endParaRPr dirty="0"/>
          </a:p>
        </p:txBody>
      </p:sp>
      <p:pic>
        <p:nvPicPr>
          <p:cNvPr id="5" name="Picture 2" descr="File:Logo UAO.svg - Wikimedia Commons">
            <a:extLst>
              <a:ext uri="{FF2B5EF4-FFF2-40B4-BE49-F238E27FC236}">
                <a16:creationId xmlns:a16="http://schemas.microsoft.com/office/drawing/2014/main" id="{6BFE6AE1-1007-46E8-9E38-3B8FFC0576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6280" y="4064222"/>
            <a:ext cx="1114255" cy="1079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>
            <a:spLocks noGrp="1"/>
          </p:cNvSpPr>
          <p:nvPr>
            <p:ph type="title"/>
          </p:nvPr>
        </p:nvSpPr>
        <p:spPr>
          <a:xfrm>
            <a:off x="457200" y="52420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ct val="45833"/>
            </a:pPr>
            <a:r>
              <a:rPr lang="en-US" sz="2400" b="1" dirty="0">
                <a:solidFill>
                  <a:schemeClr val="tx1"/>
                </a:solidFill>
                <a:latin typeface="Arial"/>
                <a:cs typeface="Arial"/>
                <a:sym typeface="Arial"/>
              </a:rPr>
              <a:t>Spo2sl_change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EFBACAE-5323-44C4-AF82-D1966570C9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88729"/>
            <a:ext cx="6410565" cy="410235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104C8C6-F82F-44E8-B74E-7A3D8F8476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5487" y="1506847"/>
            <a:ext cx="979836" cy="292344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276530C-669C-4ADC-8484-C7655906D3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9525" y="1533242"/>
            <a:ext cx="1252036" cy="8572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891815D-519F-4208-9C50-9F4C06224A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9525" y="2519704"/>
            <a:ext cx="1247334" cy="90283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672F1AD-1EDD-47B3-B61C-4B18E26E7BC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29525" y="3509930"/>
            <a:ext cx="1247334" cy="920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017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>
            <a:spLocks noGrp="1"/>
          </p:cNvSpPr>
          <p:nvPr>
            <p:ph type="title"/>
          </p:nvPr>
        </p:nvSpPr>
        <p:spPr>
          <a:xfrm>
            <a:off x="457200" y="52420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ct val="45833"/>
            </a:pPr>
            <a:r>
              <a:rPr lang="en-US" sz="2400" b="1" dirty="0">
                <a:solidFill>
                  <a:schemeClr val="tx1"/>
                </a:solidFill>
                <a:latin typeface="Arial"/>
                <a:cs typeface="Arial"/>
                <a:sym typeface="Arial"/>
              </a:rPr>
              <a:t>_initial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3CE6434-D932-40E9-BCBA-F65381AC58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131683"/>
            <a:ext cx="7424855" cy="4011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1928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>
            <a:spLocks noGrp="1"/>
          </p:cNvSpPr>
          <p:nvPr>
            <p:ph type="title"/>
          </p:nvPr>
        </p:nvSpPr>
        <p:spPr>
          <a:xfrm>
            <a:off x="457200" y="52420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ct val="45833"/>
            </a:pPr>
            <a:r>
              <a:rPr lang="en-US" sz="2400" b="1" dirty="0">
                <a:solidFill>
                  <a:schemeClr val="tx1"/>
                </a:solidFill>
                <a:latin typeface="Arial"/>
                <a:cs typeface="Arial"/>
                <a:sym typeface="Arial"/>
              </a:rPr>
              <a:t>_</a:t>
            </a:r>
            <a:r>
              <a:rPr lang="en-US" sz="2400" b="1" dirty="0" err="1">
                <a:solidFill>
                  <a:schemeClr val="tx1"/>
                </a:solidFill>
                <a:latin typeface="Arial"/>
                <a:cs typeface="Arial"/>
                <a:sym typeface="Arial"/>
              </a:rPr>
              <a:t>update_plot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A25162-95A9-4130-8A9D-CEB2F9587A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07" y="1456777"/>
            <a:ext cx="9125893" cy="3036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074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>
            <a:spLocks noGrp="1"/>
          </p:cNvSpPr>
          <p:nvPr>
            <p:ph type="title"/>
          </p:nvPr>
        </p:nvSpPr>
        <p:spPr>
          <a:xfrm>
            <a:off x="457200" y="-14359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lvl="0" algn="l" rtl="0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es-CO" sz="2400" b="1" cap="all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Software</a:t>
            </a:r>
          </a:p>
        </p:txBody>
      </p:sp>
      <p:pic>
        <p:nvPicPr>
          <p:cNvPr id="4" name="Imagen 24">
            <a:extLst>
              <a:ext uri="{FF2B5EF4-FFF2-40B4-BE49-F238E27FC236}">
                <a16:creationId xmlns:a16="http://schemas.microsoft.com/office/drawing/2014/main" id="{B7D740EB-30F0-4609-8851-D069B4F23343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4250" y="867692"/>
            <a:ext cx="3498112" cy="2030819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51A78EC-FC27-46B8-95FA-9923020B75E0}"/>
              </a:ext>
            </a:extLst>
          </p:cNvPr>
          <p:cNvSpPr/>
          <p:nvPr/>
        </p:nvSpPr>
        <p:spPr>
          <a:xfrm>
            <a:off x="457200" y="713804"/>
            <a:ext cx="128654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s-CO" dirty="0"/>
              <a:t>Qt Designer</a:t>
            </a: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125449-FA94-4983-BB7D-84A79BE66C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692" y="1818169"/>
            <a:ext cx="5001345" cy="28118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71758B6-4D92-42B6-8DEB-FFC8380B76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7444" y="3224111"/>
            <a:ext cx="3871723" cy="148869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C847660-3CE0-4353-9A33-5911DFEFCC6F}"/>
              </a:ext>
            </a:extLst>
          </p:cNvPr>
          <p:cNvSpPr/>
          <p:nvPr/>
        </p:nvSpPr>
        <p:spPr>
          <a:xfrm>
            <a:off x="5564166" y="4712808"/>
            <a:ext cx="2882159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1050" dirty="0"/>
              <a:t>Reference</a:t>
            </a:r>
            <a:r>
              <a:rPr lang="en-GB" sz="1050" dirty="0"/>
              <a:t>: </a:t>
            </a:r>
            <a:r>
              <a:rPr lang="en-GB" sz="1050" b="1" dirty="0"/>
              <a:t>https://github.com/mherrmann/fbs-tutorial</a:t>
            </a:r>
          </a:p>
        </p:txBody>
      </p:sp>
    </p:spTree>
    <p:extLst>
      <p:ext uri="{BB962C8B-B14F-4D97-AF65-F5344CB8AC3E}">
        <p14:creationId xmlns:p14="http://schemas.microsoft.com/office/powerpoint/2010/main" val="2270480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9"/>
          <p:cNvSpPr txBox="1">
            <a:spLocks noGrp="1"/>
          </p:cNvSpPr>
          <p:nvPr>
            <p:ph type="title"/>
          </p:nvPr>
        </p:nvSpPr>
        <p:spPr>
          <a:xfrm>
            <a:off x="311700" y="126048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Graphical User Interface</a:t>
            </a:r>
            <a:endParaRPr dirty="0"/>
          </a:p>
        </p:txBody>
      </p:sp>
      <p:sp>
        <p:nvSpPr>
          <p:cNvPr id="102" name="Google Shape;102;p19"/>
          <p:cNvSpPr txBox="1">
            <a:spLocks noGrp="1"/>
          </p:cNvSpPr>
          <p:nvPr>
            <p:ph type="body" idx="1"/>
          </p:nvPr>
        </p:nvSpPr>
        <p:spPr>
          <a:xfrm>
            <a:off x="98825" y="4001826"/>
            <a:ext cx="8520600" cy="9155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400" dirty="0">
                <a:solidFill>
                  <a:schemeClr val="tx1"/>
                </a:solidFill>
              </a:rPr>
              <a:t>References:</a:t>
            </a:r>
          </a:p>
          <a:p>
            <a:pPr marL="285750" indent="-285750">
              <a:lnSpc>
                <a:spcPct val="100000"/>
              </a:lnSpc>
              <a:spcAft>
                <a:spcPts val="1600"/>
              </a:spcAft>
            </a:pPr>
            <a:r>
              <a:rPr lang="en-GB" sz="1400" u="sng" dirty="0">
                <a:solidFill>
                  <a:schemeClr val="tx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https://ieeexplore.ieee.org/document/8564698</a:t>
            </a:r>
            <a:endParaRPr lang="en-GB" sz="1400" u="sng" dirty="0">
              <a:solidFill>
                <a:schemeClr val="tx1"/>
              </a:solidFill>
            </a:endParaRPr>
          </a:p>
          <a:p>
            <a:pPr marL="285750" indent="-285750">
              <a:lnSpc>
                <a:spcPct val="100000"/>
              </a:lnSpc>
              <a:spcAft>
                <a:spcPts val="1600"/>
              </a:spcAft>
            </a:pPr>
            <a:r>
              <a:rPr lang="en-GB" sz="1400" dirty="0">
                <a:solidFill>
                  <a:schemeClr val="tx1"/>
                </a:solidFill>
              </a:rPr>
              <a:t>https://github.com/LatinAmericanProgramer/UAO_SpO2_Sim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C4DADD-A775-48FA-BE73-AA1D3F1CB8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5116" y="1435395"/>
            <a:ext cx="4076233" cy="2321136"/>
          </a:xfrm>
          <a:prstGeom prst="rect">
            <a:avLst/>
          </a:prstGeom>
        </p:spPr>
      </p:pic>
      <p:pic>
        <p:nvPicPr>
          <p:cNvPr id="2" name="Open Source SpO2 Simulator_Medium">
            <a:hlinkClick r:id="" action="ppaction://media"/>
            <a:extLst>
              <a:ext uri="{FF2B5EF4-FFF2-40B4-BE49-F238E27FC236}">
                <a16:creationId xmlns:a16="http://schemas.microsoft.com/office/drawing/2014/main" id="{CAA893AF-BFCB-4CFF-8FCC-A06A8A6D1A5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306186" y="1238864"/>
            <a:ext cx="4814609" cy="2708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023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76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Contact details</a:t>
            </a:r>
            <a:endParaRPr dirty="0"/>
          </a:p>
        </p:txBody>
      </p:sp>
      <p:sp>
        <p:nvSpPr>
          <p:cNvPr id="127" name="Google Shape;127;p23"/>
          <p:cNvSpPr txBox="1">
            <a:spLocks noGrp="1"/>
          </p:cNvSpPr>
          <p:nvPr>
            <p:ph type="body" idx="1"/>
          </p:nvPr>
        </p:nvSpPr>
        <p:spPr>
          <a:xfrm>
            <a:off x="311700" y="1321809"/>
            <a:ext cx="8520600" cy="18503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" sz="1400" dirty="0"/>
              <a:t>Linkedin - </a:t>
            </a:r>
            <a:r>
              <a:rPr lang="en-GB" sz="1400" dirty="0"/>
              <a:t>https://www.linkedin.com/in/kevin-machado-gamboa-b958b6167/</a:t>
            </a:r>
            <a:endParaRPr sz="1400" dirty="0"/>
          </a:p>
          <a:p>
            <a:pPr marL="0" lvl="0" indent="0">
              <a:spcBef>
                <a:spcPts val="1600"/>
              </a:spcBef>
              <a:buNone/>
            </a:pPr>
            <a:r>
              <a:rPr lang="en" sz="1400" dirty="0"/>
              <a:t>Github - </a:t>
            </a:r>
            <a:r>
              <a:rPr lang="en-GB" sz="1400" dirty="0">
                <a:hlinkClick r:id="rId3"/>
              </a:rPr>
              <a:t>https://github.com/kevinmgamboa/</a:t>
            </a:r>
            <a:endParaRPr lang="en-GB" sz="1400" dirty="0"/>
          </a:p>
          <a:p>
            <a:pPr marL="0" lvl="0" indent="0">
              <a:spcBef>
                <a:spcPts val="1600"/>
              </a:spcBef>
              <a:buNone/>
            </a:pPr>
            <a:r>
              <a:rPr lang="en-GB" sz="1400" dirty="0"/>
              <a:t>Email: ing.kevin@hotmail.com</a:t>
            </a:r>
          </a:p>
        </p:txBody>
      </p:sp>
      <p:sp>
        <p:nvSpPr>
          <p:cNvPr id="4" name="Google Shape;126;p23">
            <a:extLst>
              <a:ext uri="{FF2B5EF4-FFF2-40B4-BE49-F238E27FC236}">
                <a16:creationId xmlns:a16="http://schemas.microsoft.com/office/drawing/2014/main" id="{ED409657-56FE-4DBD-8712-B9D11B39DDCD}"/>
              </a:ext>
            </a:extLst>
          </p:cNvPr>
          <p:cNvSpPr txBox="1">
            <a:spLocks/>
          </p:cNvSpPr>
          <p:nvPr/>
        </p:nvSpPr>
        <p:spPr>
          <a:xfrm>
            <a:off x="2338056" y="3972803"/>
            <a:ext cx="3599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dirty="0"/>
              <a:t>Thank you very much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title"/>
          </p:nvPr>
        </p:nvSpPr>
        <p:spPr>
          <a:xfrm>
            <a:off x="311700" y="213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Project Origin</a:t>
            </a:r>
            <a:endParaRPr dirty="0"/>
          </a:p>
        </p:txBody>
      </p:sp>
      <p:sp>
        <p:nvSpPr>
          <p:cNvPr id="62" name="Google Shape;62;p14"/>
          <p:cNvSpPr txBox="1">
            <a:spLocks noGrp="1"/>
          </p:cNvSpPr>
          <p:nvPr>
            <p:ph type="body" idx="1"/>
          </p:nvPr>
        </p:nvSpPr>
        <p:spPr>
          <a:xfrm>
            <a:off x="121350" y="1067803"/>
            <a:ext cx="4919400" cy="368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b="1" dirty="0"/>
              <a:t>Universidad </a:t>
            </a:r>
            <a:r>
              <a:rPr lang="en-GB" b="1" dirty="0" err="1"/>
              <a:t>Autonoma</a:t>
            </a:r>
            <a:r>
              <a:rPr lang="en-GB" b="1" dirty="0"/>
              <a:t> de </a:t>
            </a:r>
            <a:r>
              <a:rPr lang="en-GB" b="1" dirty="0" err="1"/>
              <a:t>Occidente</a:t>
            </a:r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r>
              <a:rPr lang="en-US" dirty="0"/>
              <a:t>The Biomedical Engineering Research Group, </a:t>
            </a:r>
            <a:r>
              <a:rPr lang="en-GB" b="1" dirty="0"/>
              <a:t>GBIO</a:t>
            </a:r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1" dirty="0"/>
              <a:t>Cali, Colombia</a:t>
            </a:r>
            <a:endParaRPr dirty="0"/>
          </a:p>
        </p:txBody>
      </p:sp>
      <p:pic>
        <p:nvPicPr>
          <p:cNvPr id="63" name="Google Shape;63;p14"/>
          <p:cNvPicPr preferRelativeResize="0"/>
          <p:nvPr/>
        </p:nvPicPr>
        <p:blipFill rotWithShape="1">
          <a:blip r:embed="rId3">
            <a:alphaModFix/>
          </a:blip>
          <a:srcRect l="13813" t="30719" r="61458"/>
          <a:stretch/>
        </p:blipFill>
        <p:spPr>
          <a:xfrm>
            <a:off x="5617075" y="213400"/>
            <a:ext cx="2774026" cy="249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4"/>
          <p:cNvPicPr preferRelativeResize="0"/>
          <p:nvPr/>
        </p:nvPicPr>
        <p:blipFill rotWithShape="1">
          <a:blip r:embed="rId4">
            <a:alphaModFix/>
          </a:blip>
          <a:srcRect l="14777" t="32700" r="51598"/>
          <a:stretch/>
        </p:blipFill>
        <p:spPr>
          <a:xfrm>
            <a:off x="5617075" y="3072323"/>
            <a:ext cx="2774026" cy="178087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733728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>
            <a:spLocks noGrp="1"/>
          </p:cNvSpPr>
          <p:nvPr>
            <p:ph type="title"/>
          </p:nvPr>
        </p:nvSpPr>
        <p:spPr>
          <a:xfrm>
            <a:off x="226421" y="-138420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ct val="45833"/>
            </a:pPr>
            <a:r>
              <a:rPr lang="en-US" sz="2400" b="1" dirty="0">
                <a:solidFill>
                  <a:schemeClr val="tx1"/>
                </a:solidFill>
                <a:latin typeface="Arial"/>
                <a:cs typeface="Arial"/>
                <a:sym typeface="Arial"/>
              </a:rPr>
              <a:t>Photoplethysmography Signal Generation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BCCD25E-2CC9-452C-9422-8F01CC8D04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7290" y="946998"/>
            <a:ext cx="7589520" cy="358201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F8D5F44-79C9-46A5-819F-F8B17D35C67E}"/>
              </a:ext>
            </a:extLst>
          </p:cNvPr>
          <p:cNvSpPr/>
          <p:nvPr/>
        </p:nvSpPr>
        <p:spPr>
          <a:xfrm>
            <a:off x="1940413" y="4838640"/>
            <a:ext cx="599996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dirty="0"/>
              <a:t>Reference</a:t>
            </a:r>
            <a:r>
              <a:rPr lang="en-GB" dirty="0"/>
              <a:t>: https://www.howequipmentworks.com/pulse_oximeter/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D3CB7DC-FC8C-4880-B4BC-A8BE3C10C722}"/>
              </a:ext>
            </a:extLst>
          </p:cNvPr>
          <p:cNvCxnSpPr>
            <a:cxnSpLocks/>
            <a:endCxn id="11" idx="2"/>
          </p:cNvCxnSpPr>
          <p:nvPr/>
        </p:nvCxnSpPr>
        <p:spPr>
          <a:xfrm flipH="1" flipV="1">
            <a:off x="2322983" y="1107206"/>
            <a:ext cx="967244" cy="2721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8F3B9D8-68BD-4039-B613-42E9F9E99A1C}"/>
              </a:ext>
            </a:extLst>
          </p:cNvPr>
          <p:cNvCxnSpPr>
            <a:cxnSpLocks/>
          </p:cNvCxnSpPr>
          <p:nvPr/>
        </p:nvCxnSpPr>
        <p:spPr>
          <a:xfrm flipV="1">
            <a:off x="4528074" y="1074594"/>
            <a:ext cx="912606" cy="3048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F9C2B25-102C-4943-BF42-3C3424CF1E6C}"/>
              </a:ext>
            </a:extLst>
          </p:cNvPr>
          <p:cNvSpPr txBox="1"/>
          <p:nvPr/>
        </p:nvSpPr>
        <p:spPr>
          <a:xfrm>
            <a:off x="1135304" y="799429"/>
            <a:ext cx="23753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dirty="0"/>
              <a:t>Red light </a:t>
            </a:r>
            <a:r>
              <a:rPr lang="es-CO" dirty="0" err="1"/>
              <a:t>emition</a:t>
            </a:r>
            <a:r>
              <a:rPr lang="es-CO" dirty="0"/>
              <a:t> </a:t>
            </a:r>
            <a:r>
              <a:rPr lang="es-CO" dirty="0" err="1"/>
              <a:t>diode</a:t>
            </a:r>
            <a:endParaRPr lang="es-CO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6CEFBD7-2422-469C-8108-905DE157C678}"/>
              </a:ext>
            </a:extLst>
          </p:cNvPr>
          <p:cNvSpPr txBox="1"/>
          <p:nvPr/>
        </p:nvSpPr>
        <p:spPr>
          <a:xfrm>
            <a:off x="4257471" y="799429"/>
            <a:ext cx="27517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dirty="0" err="1"/>
              <a:t>Infrared</a:t>
            </a:r>
            <a:r>
              <a:rPr lang="es-CO" dirty="0"/>
              <a:t> light </a:t>
            </a:r>
            <a:r>
              <a:rPr lang="es-CO" dirty="0" err="1"/>
              <a:t>emition</a:t>
            </a:r>
            <a:r>
              <a:rPr lang="es-CO" dirty="0"/>
              <a:t> </a:t>
            </a:r>
            <a:r>
              <a:rPr lang="es-CO" dirty="0" err="1"/>
              <a:t>diode</a:t>
            </a:r>
            <a:endParaRPr lang="es-CO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9D2E375-7B3B-4A43-BC71-29D07F3D3431}"/>
              </a:ext>
            </a:extLst>
          </p:cNvPr>
          <p:cNvSpPr txBox="1"/>
          <p:nvPr/>
        </p:nvSpPr>
        <p:spPr>
          <a:xfrm>
            <a:off x="2135819" y="4230070"/>
            <a:ext cx="34975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dirty="0"/>
              <a:t>Red-</a:t>
            </a:r>
            <a:r>
              <a:rPr lang="es-CO" dirty="0" err="1"/>
              <a:t>Infrared</a:t>
            </a:r>
            <a:r>
              <a:rPr lang="es-CO" dirty="0"/>
              <a:t> light detector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3BD43EF-0A9F-4010-854B-DEAD80C0F8D2}"/>
              </a:ext>
            </a:extLst>
          </p:cNvPr>
          <p:cNvCxnSpPr>
            <a:cxnSpLocks/>
          </p:cNvCxnSpPr>
          <p:nvPr/>
        </p:nvCxnSpPr>
        <p:spPr>
          <a:xfrm>
            <a:off x="3911241" y="4032590"/>
            <a:ext cx="0" cy="1974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7152068-003F-4F43-AFEA-7B8CE40503A5}"/>
              </a:ext>
            </a:extLst>
          </p:cNvPr>
          <p:cNvCxnSpPr>
            <a:cxnSpLocks/>
          </p:cNvCxnSpPr>
          <p:nvPr/>
        </p:nvCxnSpPr>
        <p:spPr>
          <a:xfrm>
            <a:off x="890041" y="3642007"/>
            <a:ext cx="18886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D298735-3142-48E5-BE69-6B30AEE86D1C}"/>
              </a:ext>
            </a:extLst>
          </p:cNvPr>
          <p:cNvCxnSpPr>
            <a:cxnSpLocks/>
          </p:cNvCxnSpPr>
          <p:nvPr/>
        </p:nvCxnSpPr>
        <p:spPr>
          <a:xfrm>
            <a:off x="890041" y="1930738"/>
            <a:ext cx="18886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80CA14A9-C171-4DFE-A1B2-139CCA1369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4026" y="2092412"/>
            <a:ext cx="2781104" cy="1306617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B1238E7-6B07-411F-AB58-0CA555E3AD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87328" y="1773575"/>
            <a:ext cx="1647825" cy="31432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9AAC9331-6DC0-4DD2-A44B-9EDDDED3D6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64846" y="3406289"/>
            <a:ext cx="1647825" cy="31432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FBB686E-7514-4705-9D3F-3433AF4161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13397" y="1187805"/>
            <a:ext cx="1622798" cy="1162430"/>
          </a:xfrm>
          <a:prstGeom prst="rect">
            <a:avLst/>
          </a:prstGeom>
        </p:spPr>
      </p:pic>
      <p:pic>
        <p:nvPicPr>
          <p:cNvPr id="8" name="Graphic 7" descr="Heart organ">
            <a:extLst>
              <a:ext uri="{FF2B5EF4-FFF2-40B4-BE49-F238E27FC236}">
                <a16:creationId xmlns:a16="http://schemas.microsoft.com/office/drawing/2014/main" id="{BE7310E7-3952-4EA8-B2C5-96CC6C116C6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1722" y="2228247"/>
            <a:ext cx="914400" cy="9144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A799A68-FC51-424F-85F6-0AF46F98F707}"/>
              </a:ext>
            </a:extLst>
          </p:cNvPr>
          <p:cNvSpPr txBox="1"/>
          <p:nvPr/>
        </p:nvSpPr>
        <p:spPr>
          <a:xfrm>
            <a:off x="-112090" y="3070770"/>
            <a:ext cx="13742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dirty="0"/>
              <a:t>Pulsating signal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FBA94A2-F4AF-4F69-A9D5-675E9733B1B0}"/>
              </a:ext>
            </a:extLst>
          </p:cNvPr>
          <p:cNvSpPr/>
          <p:nvPr/>
        </p:nvSpPr>
        <p:spPr>
          <a:xfrm>
            <a:off x="7126274" y="2571750"/>
            <a:ext cx="1035305" cy="1460840"/>
          </a:xfrm>
          <a:prstGeom prst="rect">
            <a:avLst/>
          </a:prstGeom>
          <a:solidFill>
            <a:schemeClr val="accent2">
              <a:lumMod val="25000"/>
              <a:lumOff val="75000"/>
            </a:schemeClr>
          </a:solidFill>
          <a:ln>
            <a:solidFill>
              <a:schemeClr val="accent2">
                <a:lumMod val="25000"/>
                <a:lumOff val="7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FC59C92-688D-4C52-964B-BD20E74C85D3}"/>
              </a:ext>
            </a:extLst>
          </p:cNvPr>
          <p:cNvSpPr txBox="1"/>
          <p:nvPr/>
        </p:nvSpPr>
        <p:spPr>
          <a:xfrm>
            <a:off x="7756015" y="375761"/>
            <a:ext cx="13742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dirty="0">
                <a:solidFill>
                  <a:srgbClr val="FF0000"/>
                </a:solidFill>
              </a:rPr>
              <a:t>Signal </a:t>
            </a:r>
            <a:r>
              <a:rPr lang="es-CO" dirty="0" err="1">
                <a:solidFill>
                  <a:srgbClr val="FF0000"/>
                </a:solidFill>
              </a:rPr>
              <a:t>to</a:t>
            </a:r>
            <a:r>
              <a:rPr lang="es-CO" dirty="0">
                <a:solidFill>
                  <a:srgbClr val="FF0000"/>
                </a:solidFill>
              </a:rPr>
              <a:t> </a:t>
            </a:r>
            <a:r>
              <a:rPr lang="es-CO" dirty="0" err="1">
                <a:solidFill>
                  <a:srgbClr val="FF0000"/>
                </a:solidFill>
              </a:rPr>
              <a:t>Simulate</a:t>
            </a:r>
            <a:endParaRPr lang="es-CO" dirty="0">
              <a:solidFill>
                <a:srgbClr val="FF0000"/>
              </a:solidFill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87D79E6-7C11-4034-8739-D462894C8B3C}"/>
              </a:ext>
            </a:extLst>
          </p:cNvPr>
          <p:cNvCxnSpPr>
            <a:stCxn id="21" idx="2"/>
          </p:cNvCxnSpPr>
          <p:nvPr/>
        </p:nvCxnSpPr>
        <p:spPr>
          <a:xfrm flipH="1">
            <a:off x="8161579" y="898981"/>
            <a:ext cx="281576" cy="48041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1935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0" grpId="0" animBg="1"/>
      <p:bldP spid="2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algn="l" rtl="0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en-US" sz="2400" b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MARCO TEÓRICO</a:t>
            </a: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85" name="Shape 185"/>
          <p:cNvSpPr/>
          <p:nvPr/>
        </p:nvSpPr>
        <p:spPr>
          <a:xfrm>
            <a:off x="251851" y="943964"/>
            <a:ext cx="3861600" cy="55522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lvl="0">
              <a:buClr>
                <a:srgbClr val="000000"/>
              </a:buClr>
              <a:buSzPct val="25000"/>
            </a:pPr>
            <a:r>
              <a:rPr lang="es-ES" dirty="0">
                <a:latin typeface="+mj-lt"/>
                <a:ea typeface="Calibri"/>
                <a:cs typeface="Calibri"/>
                <a:sym typeface="Calibri"/>
              </a:rPr>
              <a:t>Saturación de oxígeno en la hemoglobina. [22]</a:t>
            </a:r>
            <a:endParaRPr lang="es-CO" sz="1400" i="0" u="none" strike="noStrike" cap="none" dirty="0">
              <a:solidFill>
                <a:srgbClr val="000000"/>
              </a:solidFill>
              <a:latin typeface="+mj-lt"/>
              <a:ea typeface="Arial"/>
              <a:cs typeface="Arial"/>
              <a:sym typeface="Arial"/>
            </a:endParaRPr>
          </a:p>
        </p:txBody>
      </p:sp>
      <p:pic>
        <p:nvPicPr>
          <p:cNvPr id="4" name="Imagen 5" descr="https://lh5.googleusercontent.com/IdMR3kcX-wiBIsMl1xA_DqY9o7vd6OEtdgJ0L8emAiGZhDCX-LbkXtSlvXb_1GlnudRQgHh-QjJ0J5b2UVZRaejnboKGhqJWtpUAtnQjAp3r-MTWY0LlQY_MVBZwxEPMnJOzbA2e">
            <a:extLst>
              <a:ext uri="{FF2B5EF4-FFF2-40B4-BE49-F238E27FC236}">
                <a16:creationId xmlns:a16="http://schemas.microsoft.com/office/drawing/2014/main" id="{46AAB076-0CDC-47C7-A702-CC9206FD3327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892" y="2014663"/>
            <a:ext cx="2806997" cy="292285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8F0C860B-E408-4545-A86A-2CDA86B8A879}"/>
              </a:ext>
            </a:extLst>
          </p:cNvPr>
          <p:cNvSpPr/>
          <p:nvPr/>
        </p:nvSpPr>
        <p:spPr>
          <a:xfrm rot="5400000">
            <a:off x="1636739" y="1546218"/>
            <a:ext cx="639302" cy="2975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Shape 185">
            <a:extLst>
              <a:ext uri="{FF2B5EF4-FFF2-40B4-BE49-F238E27FC236}">
                <a16:creationId xmlns:a16="http://schemas.microsoft.com/office/drawing/2014/main" id="{13D6C44A-79AA-4F8A-9C3E-A65491B69FAF}"/>
              </a:ext>
            </a:extLst>
          </p:cNvPr>
          <p:cNvSpPr/>
          <p:nvPr/>
        </p:nvSpPr>
        <p:spPr>
          <a:xfrm>
            <a:off x="4113451" y="1450367"/>
            <a:ext cx="4874391" cy="1256904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lvl="0">
              <a:buClr>
                <a:srgbClr val="000000"/>
              </a:buClr>
              <a:buSzPct val="25000"/>
            </a:pPr>
            <a:r>
              <a:rPr lang="es-CO" dirty="0"/>
              <a:t>La hemoglobina tiene la particularidad de cambiar de color cuando se encuentra en presencia del oxígeno</a:t>
            </a:r>
          </a:p>
          <a:p>
            <a:pPr lvl="0">
              <a:buClr>
                <a:srgbClr val="000000"/>
              </a:buClr>
              <a:buSzPct val="25000"/>
            </a:pPr>
            <a:endParaRPr lang="es-ES" dirty="0">
              <a:latin typeface="Calibri"/>
              <a:ea typeface="Calibri"/>
              <a:cs typeface="Calibri"/>
              <a:sym typeface="Calibri"/>
            </a:endParaRPr>
          </a:p>
          <a:p>
            <a:pPr lvl="0">
              <a:buClr>
                <a:srgbClr val="000000"/>
              </a:buClr>
              <a:buSzPct val="25000"/>
            </a:pPr>
            <a:r>
              <a:rPr lang="es-ES" dirty="0">
                <a:latin typeface="+mj-lt"/>
                <a:ea typeface="Calibri"/>
                <a:cs typeface="Calibri"/>
                <a:sym typeface="Calibri"/>
              </a:rPr>
              <a:t>El cambio de color es el factor clave aprovechado en los oxímetros</a:t>
            </a:r>
          </a:p>
          <a:p>
            <a:pPr lvl="0">
              <a:buClr>
                <a:srgbClr val="000000"/>
              </a:buClr>
              <a:buSzPct val="25000"/>
            </a:pPr>
            <a:endParaRPr lang="es-ES" sz="1400" i="0" u="none" strike="noStrike" cap="none" dirty="0">
              <a:solidFill>
                <a:srgbClr val="000000"/>
              </a:solidFill>
              <a:latin typeface="+mj-lt"/>
              <a:cs typeface="Calibri"/>
              <a:sym typeface="Calibri"/>
            </a:endParaRPr>
          </a:p>
          <a:p>
            <a:pPr lvl="0">
              <a:buClr>
                <a:srgbClr val="000000"/>
              </a:buClr>
              <a:buSzPct val="25000"/>
            </a:pPr>
            <a:endParaRPr lang="es-CO" sz="1400" i="0" u="none" strike="noStrike" cap="none" dirty="0">
              <a:solidFill>
                <a:srgbClr val="000000"/>
              </a:solidFill>
              <a:latin typeface="+mj-lt"/>
              <a:ea typeface="Arial"/>
              <a:cs typeface="Arial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976E28F-AF74-4BB2-8F9C-E43B70EA2E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1705" y="4274003"/>
            <a:ext cx="1971675" cy="51435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77C5C7A-BD32-4C59-96DA-EA3A47AE0902}"/>
              </a:ext>
            </a:extLst>
          </p:cNvPr>
          <p:cNvSpPr/>
          <p:nvPr/>
        </p:nvSpPr>
        <p:spPr>
          <a:xfrm>
            <a:off x="4445235" y="3516724"/>
            <a:ext cx="186461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dirty="0">
                <a:latin typeface="Arial" panose="020B0604020202020204" pitchFamily="34" charset="0"/>
                <a:ea typeface="Calibri" panose="020F0502020204030204" pitchFamily="34" charset="0"/>
              </a:rPr>
              <a:t>Ley de Beer-Lamber</a:t>
            </a:r>
            <a:endParaRPr lang="es-CO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6DF6182-8E92-4127-878B-C35565D4EAD1}"/>
              </a:ext>
            </a:extLst>
          </p:cNvPr>
          <p:cNvSpPr/>
          <p:nvPr/>
        </p:nvSpPr>
        <p:spPr>
          <a:xfrm>
            <a:off x="6418574" y="4002586"/>
            <a:ext cx="235352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dirty="0">
                <a:latin typeface="Arial" panose="020B0604020202020204" pitchFamily="34" charset="0"/>
                <a:ea typeface="Calibri" panose="020F0502020204030204" pitchFamily="34" charset="0"/>
              </a:rPr>
              <a:t>α</a:t>
            </a:r>
            <a:r>
              <a:rPr lang="es-CO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= coeficiente de extinción</a:t>
            </a:r>
            <a:endParaRPr lang="es-CO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F2EE601-7CB1-4CC8-BF90-A0E0071A6BCE}"/>
              </a:ext>
            </a:extLst>
          </p:cNvPr>
          <p:cNvSpPr/>
          <p:nvPr/>
        </p:nvSpPr>
        <p:spPr>
          <a:xfrm>
            <a:off x="6418574" y="4326178"/>
            <a:ext cx="27254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 = concentración de la muestra</a:t>
            </a:r>
            <a:endParaRPr lang="es-CO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128D0D-572D-494F-AA88-3EEA136682B4}"/>
              </a:ext>
            </a:extLst>
          </p:cNvPr>
          <p:cNvSpPr/>
          <p:nvPr/>
        </p:nvSpPr>
        <p:spPr>
          <a:xfrm>
            <a:off x="6418574" y="4633955"/>
            <a:ext cx="244650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 = al espesor de la muestra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9729009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algn="l" rtl="0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en-US" sz="2400" b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MARCO TEÓRICO</a:t>
            </a: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85" name="Shape 185"/>
          <p:cNvSpPr/>
          <p:nvPr/>
        </p:nvSpPr>
        <p:spPr>
          <a:xfrm>
            <a:off x="4570651" y="1506176"/>
            <a:ext cx="4573349" cy="232555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lvl="0">
              <a:buClr>
                <a:srgbClr val="000000"/>
              </a:buClr>
              <a:buSzPct val="25000"/>
            </a:pPr>
            <a:r>
              <a:rPr lang="es-ES" dirty="0">
                <a:latin typeface="+mj-lt"/>
                <a:ea typeface="Calibri"/>
                <a:cs typeface="Calibri"/>
                <a:sym typeface="Calibri"/>
              </a:rPr>
              <a:t>Las longitudes de onda entre 650 nm y 950 nm no causan daño a las células del cuerpo</a:t>
            </a:r>
          </a:p>
          <a:p>
            <a:pPr lvl="0">
              <a:buClr>
                <a:srgbClr val="000000"/>
              </a:buClr>
              <a:buSzPct val="25000"/>
            </a:pPr>
            <a:endParaRPr lang="es-ES" dirty="0">
              <a:latin typeface="+mj-lt"/>
              <a:ea typeface="Calibri"/>
              <a:cs typeface="Calibri"/>
              <a:sym typeface="Calibri"/>
            </a:endParaRPr>
          </a:p>
          <a:p>
            <a:pPr lvl="0">
              <a:buClr>
                <a:srgbClr val="000000"/>
              </a:buClr>
              <a:buSzPct val="25000"/>
            </a:pPr>
            <a:r>
              <a:rPr lang="es-ES" dirty="0">
                <a:latin typeface="+mj-lt"/>
                <a:ea typeface="Calibri"/>
                <a:cs typeface="Calibri"/>
                <a:sym typeface="Calibri"/>
              </a:rPr>
              <a:t>La hemoglobina desoxigenada absorbe más luz roja que luz infrarroja en la franja de longitudes de onda cercanas a 660 nm.</a:t>
            </a:r>
          </a:p>
          <a:p>
            <a:pPr lvl="0">
              <a:buClr>
                <a:srgbClr val="000000"/>
              </a:buClr>
              <a:buSzPct val="25000"/>
            </a:pPr>
            <a:endParaRPr lang="es-ES" dirty="0">
              <a:latin typeface="+mj-lt"/>
              <a:ea typeface="Calibri"/>
              <a:cs typeface="Calibri"/>
              <a:sym typeface="Calibri"/>
            </a:endParaRPr>
          </a:p>
          <a:p>
            <a:pPr lvl="0">
              <a:buClr>
                <a:srgbClr val="000000"/>
              </a:buClr>
              <a:buSzPct val="25000"/>
            </a:pPr>
            <a:r>
              <a:rPr lang="es-ES" dirty="0">
                <a:latin typeface="+mj-lt"/>
                <a:ea typeface="Calibri"/>
                <a:cs typeface="Calibri"/>
                <a:sym typeface="Calibri"/>
              </a:rPr>
              <a:t>la hemoglobina oxigenada absorbe más luz infrarroja que la luz roja en la franja de longitudes de onda alrededor de los 940 nm</a:t>
            </a:r>
            <a:endParaRPr lang="es-CO" sz="1400" i="0" u="none" strike="noStrike" cap="none" dirty="0">
              <a:solidFill>
                <a:srgbClr val="000000"/>
              </a:solidFill>
              <a:latin typeface="+mj-lt"/>
              <a:ea typeface="Arial"/>
              <a:cs typeface="Arial"/>
              <a:sym typeface="Arial"/>
            </a:endParaRPr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8F0C860B-E408-4545-A86A-2CDA86B8A879}"/>
              </a:ext>
            </a:extLst>
          </p:cNvPr>
          <p:cNvSpPr/>
          <p:nvPr/>
        </p:nvSpPr>
        <p:spPr>
          <a:xfrm rot="5400000">
            <a:off x="2001960" y="1546218"/>
            <a:ext cx="639302" cy="2975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Shape 185">
            <a:extLst>
              <a:ext uri="{FF2B5EF4-FFF2-40B4-BE49-F238E27FC236}">
                <a16:creationId xmlns:a16="http://schemas.microsoft.com/office/drawing/2014/main" id="{13D6C44A-79AA-4F8A-9C3E-A65491B69FAF}"/>
              </a:ext>
            </a:extLst>
          </p:cNvPr>
          <p:cNvSpPr/>
          <p:nvPr/>
        </p:nvSpPr>
        <p:spPr>
          <a:xfrm>
            <a:off x="183731" y="756541"/>
            <a:ext cx="4573349" cy="55522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lvl="0" algn="ctr">
              <a:buClr>
                <a:srgbClr val="000000"/>
              </a:buClr>
              <a:buSzPct val="25000"/>
            </a:pPr>
            <a:r>
              <a:rPr lang="es-ES" dirty="0">
                <a:latin typeface="+mj-lt"/>
                <a:ea typeface="Calibri"/>
                <a:cs typeface="Calibri"/>
                <a:sym typeface="Calibri"/>
              </a:rPr>
              <a:t>Espectros de absorción para las especies O2Hb, </a:t>
            </a:r>
            <a:r>
              <a:rPr lang="es-ES" dirty="0" err="1">
                <a:latin typeface="+mj-lt"/>
                <a:ea typeface="Calibri"/>
                <a:cs typeface="Calibri"/>
                <a:sym typeface="Calibri"/>
              </a:rPr>
              <a:t>HHb</a:t>
            </a:r>
            <a:r>
              <a:rPr lang="es-ES" dirty="0">
                <a:latin typeface="+mj-lt"/>
                <a:ea typeface="Calibri"/>
                <a:cs typeface="Calibri"/>
                <a:sym typeface="Calibri"/>
              </a:rPr>
              <a:t>, </a:t>
            </a:r>
            <a:r>
              <a:rPr lang="es-ES" dirty="0" err="1">
                <a:latin typeface="+mj-lt"/>
                <a:ea typeface="Calibri"/>
                <a:cs typeface="Calibri"/>
                <a:sym typeface="Calibri"/>
              </a:rPr>
              <a:t>COHb</a:t>
            </a:r>
            <a:r>
              <a:rPr lang="es-ES" dirty="0">
                <a:latin typeface="+mj-lt"/>
                <a:ea typeface="Calibri"/>
                <a:cs typeface="Calibri"/>
                <a:sym typeface="Calibri"/>
              </a:rPr>
              <a:t> y </a:t>
            </a:r>
            <a:r>
              <a:rPr lang="es-ES" dirty="0" err="1">
                <a:latin typeface="+mj-lt"/>
                <a:ea typeface="Calibri"/>
                <a:cs typeface="Calibri"/>
                <a:sym typeface="Calibri"/>
              </a:rPr>
              <a:t>MetHb</a:t>
            </a:r>
            <a:r>
              <a:rPr lang="es-ES" dirty="0">
                <a:latin typeface="+mj-lt"/>
                <a:ea typeface="Calibri"/>
                <a:cs typeface="Calibri"/>
                <a:sym typeface="Calibri"/>
              </a:rPr>
              <a:t>. [15]</a:t>
            </a:r>
            <a:endParaRPr lang="es-CO" sz="1400" i="0" u="none" strike="noStrike" cap="none" dirty="0">
              <a:solidFill>
                <a:srgbClr val="000000"/>
              </a:solidFill>
              <a:latin typeface="+mj-lt"/>
              <a:ea typeface="Arial"/>
              <a:cs typeface="Arial"/>
              <a:sym typeface="Arial"/>
            </a:endParaRPr>
          </a:p>
        </p:txBody>
      </p:sp>
      <p:pic>
        <p:nvPicPr>
          <p:cNvPr id="8" name="Imagen 9" descr="https://lh4.googleusercontent.com/Ff9OkAxX0FpwP_cBw4yzHy0SNDH5cKjhoXwkekj-ykh6JlUEuEoOCexXmn6SWBmxvkCKhm2BpMCYchrWf5LzgCs7Tpg8ik4nYmA9s1i-rEv0TgdRQjTpFZakMmtSpusUSLjBNpVr">
            <a:extLst>
              <a:ext uri="{FF2B5EF4-FFF2-40B4-BE49-F238E27FC236}">
                <a16:creationId xmlns:a16="http://schemas.microsoft.com/office/drawing/2014/main" id="{DE8DB784-FAEE-4DCA-A636-A9EF681F3579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731" y="2078256"/>
            <a:ext cx="4114800" cy="292285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514802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algn="l" rtl="0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en-US" sz="2400" b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MARCO TEÓRICO</a:t>
            </a: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8F0C860B-E408-4545-A86A-2CDA86B8A879}"/>
              </a:ext>
            </a:extLst>
          </p:cNvPr>
          <p:cNvSpPr/>
          <p:nvPr/>
        </p:nvSpPr>
        <p:spPr>
          <a:xfrm rot="5400000">
            <a:off x="2102411" y="1526499"/>
            <a:ext cx="639302" cy="2975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Shape 185">
            <a:extLst>
              <a:ext uri="{FF2B5EF4-FFF2-40B4-BE49-F238E27FC236}">
                <a16:creationId xmlns:a16="http://schemas.microsoft.com/office/drawing/2014/main" id="{13D6C44A-79AA-4F8A-9C3E-A65491B69FAF}"/>
              </a:ext>
            </a:extLst>
          </p:cNvPr>
          <p:cNvSpPr/>
          <p:nvPr/>
        </p:nvSpPr>
        <p:spPr>
          <a:xfrm>
            <a:off x="183731" y="756541"/>
            <a:ext cx="4573349" cy="55522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lvl="0" algn="ctr">
              <a:buClr>
                <a:srgbClr val="000000"/>
              </a:buClr>
              <a:buSzPct val="25000"/>
            </a:pPr>
            <a:r>
              <a:rPr lang="es-ES" dirty="0">
                <a:latin typeface="+mj-lt"/>
                <a:ea typeface="Calibri"/>
                <a:cs typeface="Calibri"/>
                <a:sym typeface="Calibri"/>
              </a:rPr>
              <a:t>Ondas fotopletismográficas (PPG) causadas por la pulsación arterial. [24]</a:t>
            </a:r>
            <a:endParaRPr lang="es-CO" sz="1400" i="0" u="none" strike="noStrike" cap="none" dirty="0">
              <a:solidFill>
                <a:srgbClr val="000000"/>
              </a:solidFill>
              <a:latin typeface="+mj-lt"/>
              <a:ea typeface="Arial"/>
              <a:cs typeface="Arial"/>
              <a:sym typeface="Arial"/>
            </a:endParaRP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808CCD7F-8DD3-4E97-A278-0DCB8B48FF86}"/>
              </a:ext>
            </a:extLst>
          </p:cNvPr>
          <p:cNvSpPr/>
          <p:nvPr/>
        </p:nvSpPr>
        <p:spPr>
          <a:xfrm rot="5400000">
            <a:off x="6471247" y="1364588"/>
            <a:ext cx="490520" cy="2975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2" name="Shape 185">
            <a:extLst>
              <a:ext uri="{FF2B5EF4-FFF2-40B4-BE49-F238E27FC236}">
                <a16:creationId xmlns:a16="http://schemas.microsoft.com/office/drawing/2014/main" id="{071C774B-47CB-4AA8-8B61-4D23DAF19453}"/>
              </a:ext>
            </a:extLst>
          </p:cNvPr>
          <p:cNvSpPr/>
          <p:nvPr/>
        </p:nvSpPr>
        <p:spPr>
          <a:xfrm>
            <a:off x="4936741" y="2655523"/>
            <a:ext cx="3687790" cy="384874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lvl="0" algn="ctr">
              <a:buClr>
                <a:srgbClr val="000000"/>
              </a:buClr>
              <a:buSzPct val="25000"/>
            </a:pPr>
            <a:r>
              <a:rPr lang="es-ES" dirty="0">
                <a:latin typeface="+mj-lt"/>
                <a:ea typeface="Calibri"/>
                <a:cs typeface="Calibri"/>
                <a:sym typeface="Calibri"/>
              </a:rPr>
              <a:t>Curvas de calibración teórica </a:t>
            </a:r>
          </a:p>
        </p:txBody>
      </p:sp>
      <p:pic>
        <p:nvPicPr>
          <p:cNvPr id="13" name="Imagen 76">
            <a:extLst>
              <a:ext uri="{FF2B5EF4-FFF2-40B4-BE49-F238E27FC236}">
                <a16:creationId xmlns:a16="http://schemas.microsoft.com/office/drawing/2014/main" id="{CEAE51F4-BB61-4234-9D18-B62D57C4C822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471" y="2142731"/>
            <a:ext cx="3687790" cy="254210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6760A4A-1247-403A-B72E-9998D0965CC7}"/>
              </a:ext>
            </a:extLst>
          </p:cNvPr>
          <p:cNvSpPr/>
          <p:nvPr/>
        </p:nvSpPr>
        <p:spPr>
          <a:xfrm>
            <a:off x="4584734" y="744902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s-CO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Relación entre mínimos y máximos para las señales PPG en los componentes rojo e infrarrojo</a:t>
            </a:r>
            <a:endParaRPr lang="es-CO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0ABEAE3-A70F-4875-A1D7-4499E9E6F17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8860"/>
          <a:stretch/>
        </p:blipFill>
        <p:spPr>
          <a:xfrm>
            <a:off x="5838233" y="1811316"/>
            <a:ext cx="1756548" cy="768263"/>
          </a:xfrm>
          <a:prstGeom prst="rect">
            <a:avLst/>
          </a:prstGeom>
        </p:spPr>
      </p:pic>
      <p:pic>
        <p:nvPicPr>
          <p:cNvPr id="15" name="Imagen 77">
            <a:extLst>
              <a:ext uri="{FF2B5EF4-FFF2-40B4-BE49-F238E27FC236}">
                <a16:creationId xmlns:a16="http://schemas.microsoft.com/office/drawing/2014/main" id="{5D593832-4223-4613-AAD6-14455A53C2CB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6156" y="3407745"/>
            <a:ext cx="2453640" cy="166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Imagen 78">
            <a:extLst>
              <a:ext uri="{FF2B5EF4-FFF2-40B4-BE49-F238E27FC236}">
                <a16:creationId xmlns:a16="http://schemas.microsoft.com/office/drawing/2014/main" id="{B4E89FC6-2076-40B5-A8A5-3BDD2AA1B415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5301" y="3386790"/>
            <a:ext cx="2216150" cy="168148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Arrow: Right 16">
            <a:extLst>
              <a:ext uri="{FF2B5EF4-FFF2-40B4-BE49-F238E27FC236}">
                <a16:creationId xmlns:a16="http://schemas.microsoft.com/office/drawing/2014/main" id="{221D0A2C-055C-422B-AC60-760B39C788ED}"/>
              </a:ext>
            </a:extLst>
          </p:cNvPr>
          <p:cNvSpPr/>
          <p:nvPr/>
        </p:nvSpPr>
        <p:spPr>
          <a:xfrm rot="5400000">
            <a:off x="5341215" y="3010373"/>
            <a:ext cx="268562" cy="2349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13FF7DE4-1463-40A1-957D-9B6087C70D24}"/>
              </a:ext>
            </a:extLst>
          </p:cNvPr>
          <p:cNvSpPr/>
          <p:nvPr/>
        </p:nvSpPr>
        <p:spPr>
          <a:xfrm rot="5400000">
            <a:off x="7965196" y="3010373"/>
            <a:ext cx="268562" cy="2349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4430350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>
            <a:spLocks noGrp="1"/>
          </p:cNvSpPr>
          <p:nvPr>
            <p:ph type="title"/>
          </p:nvPr>
        </p:nvSpPr>
        <p:spPr>
          <a:xfrm>
            <a:off x="457200" y="-145977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ct val="45833"/>
            </a:pPr>
            <a:r>
              <a:rPr lang="en-US" sz="2400" b="1" dirty="0">
                <a:solidFill>
                  <a:schemeClr val="tx1"/>
                </a:solidFill>
                <a:latin typeface="Arial"/>
                <a:cs typeface="Arial"/>
                <a:sym typeface="Arial"/>
              </a:rPr>
              <a:t>GUI Python Structure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F8D5F44-79C9-46A5-819F-F8B17D35C67E}"/>
              </a:ext>
            </a:extLst>
          </p:cNvPr>
          <p:cNvSpPr/>
          <p:nvPr/>
        </p:nvSpPr>
        <p:spPr>
          <a:xfrm>
            <a:off x="1046487" y="4807180"/>
            <a:ext cx="288215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dirty="0"/>
              <a:t>Reference</a:t>
            </a:r>
            <a:r>
              <a:rPr lang="en-GB" dirty="0"/>
              <a:t>: </a:t>
            </a:r>
            <a:r>
              <a:rPr lang="en-GB" b="1" dirty="0"/>
              <a:t>mainWindowPPG.py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552470-EA63-4E38-A930-1F987B8CB2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677" y="711273"/>
            <a:ext cx="4421781" cy="409590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42EFDC1-A3F5-411C-BA86-A4F4901205D8}"/>
              </a:ext>
            </a:extLst>
          </p:cNvPr>
          <p:cNvSpPr/>
          <p:nvPr/>
        </p:nvSpPr>
        <p:spPr>
          <a:xfrm>
            <a:off x="597005" y="711273"/>
            <a:ext cx="4101453" cy="1616291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Arrow: Left 15">
            <a:extLst>
              <a:ext uri="{FF2B5EF4-FFF2-40B4-BE49-F238E27FC236}">
                <a16:creationId xmlns:a16="http://schemas.microsoft.com/office/drawing/2014/main" id="{92EF18E8-3D6D-4CC6-BEDD-465E6762E7C6}"/>
              </a:ext>
            </a:extLst>
          </p:cNvPr>
          <p:cNvSpPr/>
          <p:nvPr/>
        </p:nvSpPr>
        <p:spPr>
          <a:xfrm>
            <a:off x="4838263" y="1254466"/>
            <a:ext cx="580124" cy="55922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Arrow: Left 24">
            <a:extLst>
              <a:ext uri="{FF2B5EF4-FFF2-40B4-BE49-F238E27FC236}">
                <a16:creationId xmlns:a16="http://schemas.microsoft.com/office/drawing/2014/main" id="{C68289B7-FBE3-4DC8-BE01-FDCD63ACD22D}"/>
              </a:ext>
            </a:extLst>
          </p:cNvPr>
          <p:cNvSpPr/>
          <p:nvPr/>
        </p:nvSpPr>
        <p:spPr>
          <a:xfrm>
            <a:off x="4838263" y="2770595"/>
            <a:ext cx="580124" cy="559220"/>
          </a:xfrm>
          <a:prstGeom prst="lef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Arrow: Left 25">
            <a:extLst>
              <a:ext uri="{FF2B5EF4-FFF2-40B4-BE49-F238E27FC236}">
                <a16:creationId xmlns:a16="http://schemas.microsoft.com/office/drawing/2014/main" id="{8E32A370-ECEA-49CA-9AD8-2EF100399085}"/>
              </a:ext>
            </a:extLst>
          </p:cNvPr>
          <p:cNvSpPr/>
          <p:nvPr/>
        </p:nvSpPr>
        <p:spPr>
          <a:xfrm>
            <a:off x="4838263" y="4066939"/>
            <a:ext cx="580124" cy="559220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B185331-52A9-4198-B8D5-D48E3212EF66}"/>
              </a:ext>
            </a:extLst>
          </p:cNvPr>
          <p:cNvSpPr/>
          <p:nvPr/>
        </p:nvSpPr>
        <p:spPr>
          <a:xfrm>
            <a:off x="597005" y="2356879"/>
            <a:ext cx="4101453" cy="1179809"/>
          </a:xfrm>
          <a:prstGeom prst="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00F7510-7686-488D-AE5F-276774B07E80}"/>
              </a:ext>
            </a:extLst>
          </p:cNvPr>
          <p:cNvSpPr/>
          <p:nvPr/>
        </p:nvSpPr>
        <p:spPr>
          <a:xfrm>
            <a:off x="597005" y="3566003"/>
            <a:ext cx="4101453" cy="1241177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493C33B-75B0-4F6F-9531-AA6736B258BD}"/>
              </a:ext>
            </a:extLst>
          </p:cNvPr>
          <p:cNvSpPr/>
          <p:nvPr/>
        </p:nvSpPr>
        <p:spPr>
          <a:xfrm>
            <a:off x="5678944" y="1389916"/>
            <a:ext cx="176472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Libraries Needed</a:t>
            </a:r>
            <a:endParaRPr lang="en-GB" b="1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7C03F05-91BF-4D68-B3C1-654A0EC14419}"/>
              </a:ext>
            </a:extLst>
          </p:cNvPr>
          <p:cNvSpPr/>
          <p:nvPr/>
        </p:nvSpPr>
        <p:spPr>
          <a:xfrm>
            <a:off x="5678944" y="2907620"/>
            <a:ext cx="176472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GUI Development</a:t>
            </a:r>
            <a:endParaRPr lang="en-GB" b="1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96DB134-BFCB-4FBC-AEAF-05CDD649526E}"/>
              </a:ext>
            </a:extLst>
          </p:cNvPr>
          <p:cNvSpPr/>
          <p:nvPr/>
        </p:nvSpPr>
        <p:spPr>
          <a:xfrm>
            <a:off x="5678944" y="4175941"/>
            <a:ext cx="176472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App Execution</a:t>
            </a:r>
            <a:endParaRPr lang="en-GB" b="1" dirty="0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BE988A8-2455-4477-B71C-9F935CD8473D}"/>
              </a:ext>
            </a:extLst>
          </p:cNvPr>
          <p:cNvCxnSpPr/>
          <p:nvPr/>
        </p:nvCxnSpPr>
        <p:spPr>
          <a:xfrm flipH="1">
            <a:off x="2282221" y="2906661"/>
            <a:ext cx="869058" cy="461435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8F0E69FF-4737-4A24-A93F-202A086E2A6C}"/>
              </a:ext>
            </a:extLst>
          </p:cNvPr>
          <p:cNvSpPr/>
          <p:nvPr/>
        </p:nvSpPr>
        <p:spPr>
          <a:xfrm>
            <a:off x="457200" y="3329815"/>
            <a:ext cx="1772122" cy="307777"/>
          </a:xfrm>
          <a:prstGeom prst="roundRect">
            <a:avLst/>
          </a:prstGeom>
          <a:noFill/>
          <a:ln>
            <a:solidFill>
              <a:srgbClr val="FFFF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9AC18E5-98B0-4311-95F2-F1A5B966382A}"/>
              </a:ext>
            </a:extLst>
          </p:cNvPr>
          <p:cNvSpPr/>
          <p:nvPr/>
        </p:nvSpPr>
        <p:spPr>
          <a:xfrm>
            <a:off x="3071769" y="2675497"/>
            <a:ext cx="176472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accent6"/>
                </a:solidFill>
              </a:rPr>
              <a:t>Main Class</a:t>
            </a:r>
            <a:endParaRPr lang="en-GB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0928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6" grpId="0" animBg="1"/>
      <p:bldP spid="25" grpId="0" animBg="1"/>
      <p:bldP spid="26" grpId="0" animBg="1"/>
      <p:bldP spid="18" grpId="0" animBg="1"/>
      <p:bldP spid="22" grpId="0" animBg="1"/>
      <p:bldP spid="30" grpId="0"/>
      <p:bldP spid="32" grpId="0"/>
      <p:bldP spid="33" grpId="0"/>
      <p:bldP spid="34" grpId="0" animBg="1"/>
      <p:bldP spid="3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>
            <a:spLocks noGrp="1"/>
          </p:cNvSpPr>
          <p:nvPr>
            <p:ph type="title"/>
          </p:nvPr>
        </p:nvSpPr>
        <p:spPr>
          <a:xfrm>
            <a:off x="457200" y="-145977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ct val="45833"/>
            </a:pPr>
            <a:r>
              <a:rPr lang="en-US" sz="2400" b="1" dirty="0">
                <a:solidFill>
                  <a:schemeClr val="tx1"/>
                </a:solidFill>
                <a:latin typeface="Arial"/>
                <a:cs typeface="Arial"/>
                <a:sym typeface="Arial"/>
              </a:rPr>
              <a:t>mainWindow Class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F8D5F44-79C9-46A5-819F-F8B17D35C67E}"/>
              </a:ext>
            </a:extLst>
          </p:cNvPr>
          <p:cNvSpPr/>
          <p:nvPr/>
        </p:nvSpPr>
        <p:spPr>
          <a:xfrm>
            <a:off x="1046487" y="4807180"/>
            <a:ext cx="288215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dirty="0"/>
              <a:t>Reference</a:t>
            </a:r>
            <a:r>
              <a:rPr lang="en-GB" dirty="0"/>
              <a:t>: </a:t>
            </a:r>
            <a:r>
              <a:rPr lang="en-GB" b="1" dirty="0"/>
              <a:t>mainWindowPPG.py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1752DA9-99B5-4C71-8FDE-F10CEBF757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775" y="711273"/>
            <a:ext cx="4610434" cy="4095907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F56C4FF1-4540-4EE1-BB45-29CC62827225}"/>
              </a:ext>
            </a:extLst>
          </p:cNvPr>
          <p:cNvSpPr/>
          <p:nvPr/>
        </p:nvSpPr>
        <p:spPr>
          <a:xfrm>
            <a:off x="5678942" y="1389916"/>
            <a:ext cx="3274935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GB" dirty="0"/>
          </a:p>
          <a:p>
            <a:r>
              <a:rPr lang="en-GB" b="1" dirty="0"/>
              <a:t>mainWindow contains 13 functions</a:t>
            </a:r>
            <a:r>
              <a:rPr lang="en-GB" dirty="0"/>
              <a:t>:</a:t>
            </a:r>
          </a:p>
          <a:p>
            <a:r>
              <a:rPr lang="en-GB" dirty="0"/>
              <a:t> </a:t>
            </a:r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en-GB" dirty="0"/>
              <a:t>1 Initial</a:t>
            </a:r>
          </a:p>
          <a:p>
            <a:pPr marL="285750" lvl="2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en-GB" dirty="0"/>
              <a:t>4 for SpO2</a:t>
            </a:r>
          </a:p>
          <a:p>
            <a:pPr marL="285750" lvl="2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en-GB" dirty="0"/>
              <a:t>8 for window configuration 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5A6F9C1-35D1-4901-9321-41B4B947E722}"/>
              </a:ext>
            </a:extLst>
          </p:cNvPr>
          <p:cNvSpPr/>
          <p:nvPr/>
        </p:nvSpPr>
        <p:spPr>
          <a:xfrm>
            <a:off x="361615" y="1013988"/>
            <a:ext cx="4418615" cy="1366863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6020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>
            <a:spLocks noGrp="1"/>
          </p:cNvSpPr>
          <p:nvPr>
            <p:ph type="title"/>
          </p:nvPr>
        </p:nvSpPr>
        <p:spPr>
          <a:xfrm>
            <a:off x="457200" y="52420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ct val="45833"/>
            </a:pPr>
            <a:r>
              <a:rPr lang="en-US" sz="2400" b="1" dirty="0">
                <a:solidFill>
                  <a:schemeClr val="tx1"/>
                </a:solidFill>
                <a:latin typeface="Arial"/>
                <a:cs typeface="Arial"/>
                <a:sym typeface="Arial"/>
              </a:rPr>
              <a:t>Simulating Photoplethysmography</a:t>
            </a:r>
            <a:br>
              <a:rPr lang="en-US" sz="2400" b="1" dirty="0">
                <a:solidFill>
                  <a:schemeClr val="tx1"/>
                </a:solidFill>
                <a:latin typeface="Arial"/>
                <a:cs typeface="Arial"/>
                <a:sym typeface="Arial"/>
              </a:rPr>
            </a:br>
            <a:r>
              <a:rPr lang="en-US" sz="2400" b="1" dirty="0">
                <a:solidFill>
                  <a:schemeClr val="tx1"/>
                </a:solidFill>
                <a:latin typeface="Arial"/>
                <a:cs typeface="Arial"/>
                <a:sym typeface="Arial"/>
              </a:rPr>
              <a:t>Using Sinusoids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F8D5F44-79C9-46A5-819F-F8B17D35C67E}"/>
              </a:ext>
            </a:extLst>
          </p:cNvPr>
          <p:cNvSpPr/>
          <p:nvPr/>
        </p:nvSpPr>
        <p:spPr>
          <a:xfrm>
            <a:off x="1046487" y="4807180"/>
            <a:ext cx="288215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dirty="0"/>
              <a:t>Reference</a:t>
            </a:r>
            <a:r>
              <a:rPr lang="en-GB" dirty="0"/>
              <a:t>: </a:t>
            </a:r>
            <a:r>
              <a:rPr lang="en-GB" b="1" dirty="0"/>
              <a:t>mainWindowPPG.py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92CA485-0611-4B00-BFEB-D5B8B0D457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306" y="2904366"/>
            <a:ext cx="6202178" cy="176694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3F302DC-D6A4-4715-AEC9-C4582895EC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468346"/>
            <a:ext cx="5337686" cy="535141"/>
          </a:xfrm>
          <a:prstGeom prst="rect">
            <a:avLst/>
          </a:prstGeom>
        </p:spPr>
      </p:pic>
      <p:pic>
        <p:nvPicPr>
          <p:cNvPr id="9" name="image68.png">
            <a:extLst>
              <a:ext uri="{FF2B5EF4-FFF2-40B4-BE49-F238E27FC236}">
                <a16:creationId xmlns:a16="http://schemas.microsoft.com/office/drawing/2014/main" id="{F57D6CB9-96DD-4489-845F-C1C1B51F7698}"/>
              </a:ext>
            </a:extLst>
          </p:cNvPr>
          <p:cNvPicPr/>
          <p:nvPr/>
        </p:nvPicPr>
        <p:blipFill>
          <a:blip r:embed="rId5"/>
          <a:srcRect/>
          <a:stretch>
            <a:fillRect/>
          </a:stretch>
        </p:blipFill>
        <p:spPr>
          <a:xfrm>
            <a:off x="5337686" y="977606"/>
            <a:ext cx="3710622" cy="1660426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170312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17461</TotalTime>
  <Words>409</Words>
  <Application>Microsoft Office PowerPoint</Application>
  <PresentationFormat>On-screen Show (16:9)</PresentationFormat>
  <Paragraphs>75</Paragraphs>
  <Slides>15</Slides>
  <Notes>15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Arial</vt:lpstr>
      <vt:lpstr>Calibri</vt:lpstr>
      <vt:lpstr>Simple Light</vt:lpstr>
      <vt:lpstr>UAO SpO2 Simulator  GUI Training</vt:lpstr>
      <vt:lpstr>Project Origin</vt:lpstr>
      <vt:lpstr>Photoplethysmography Signal Generation</vt:lpstr>
      <vt:lpstr>MARCO TEÓRICO </vt:lpstr>
      <vt:lpstr>MARCO TEÓRICO </vt:lpstr>
      <vt:lpstr>MARCO TEÓRICO </vt:lpstr>
      <vt:lpstr>GUI Python Structure</vt:lpstr>
      <vt:lpstr>mainWindow Class</vt:lpstr>
      <vt:lpstr>Simulating Photoplethysmography Using Sinusoids</vt:lpstr>
      <vt:lpstr>Spo2sl_change</vt:lpstr>
      <vt:lpstr>_initial</vt:lpstr>
      <vt:lpstr>_update_plot</vt:lpstr>
      <vt:lpstr>Software</vt:lpstr>
      <vt:lpstr>Graphical User Interface</vt:lpstr>
      <vt:lpstr>Contact details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 over Auscultation</dc:title>
  <dc:creator>kevin k</dc:creator>
  <cp:lastModifiedBy>kevin k</cp:lastModifiedBy>
  <cp:revision>68</cp:revision>
  <dcterms:modified xsi:type="dcterms:W3CDTF">2020-10-11T21:15:26Z</dcterms:modified>
</cp:coreProperties>
</file>